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6" r:id="rId5"/>
    <p:sldId id="260" r:id="rId6"/>
    <p:sldId id="25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70"/>
    <p:restoredTop sz="86395"/>
  </p:normalViewPr>
  <p:slideViewPr>
    <p:cSldViewPr>
      <p:cViewPr varScale="1">
        <p:scale>
          <a:sx n="114" d="100"/>
          <a:sy n="114" d="100"/>
        </p:scale>
        <p:origin x="221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198BDD76-4CC0-7D40-9F03-DCB5734EB25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2302" tIns="46151" rIns="92302" bIns="461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03610E77-E06C-3847-961E-1B8375E33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5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2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6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6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0E77-E06C-3847-961E-1B8375E33F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6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9EA01-8D57-449A-B918-7F401E6FF4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DCC1-9DCF-47C3-A0BD-92770B5EE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mage result for convecti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133600"/>
            <a:ext cx="3403600" cy="19145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10eSharkUS"/>
          <p:cNvPicPr>
            <a:picLocks noChangeAspect="1" noChangeArrowheads="1"/>
          </p:cNvPicPr>
          <p:nvPr/>
        </p:nvPicPr>
        <p:blipFill>
          <a:blip r:embed="rId3"/>
          <a:srcRect l="37895" t="16842" r="32632" b="8772"/>
          <a:stretch>
            <a:fillRect/>
          </a:stretch>
        </p:blipFill>
        <p:spPr bwMode="auto">
          <a:xfrm>
            <a:off x="609600" y="1057756"/>
            <a:ext cx="1752600" cy="442322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51716" y="359188"/>
            <a:ext cx="1872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710eSharkUS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5977" y="1219200"/>
            <a:ext cx="6272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Specifications:</a:t>
            </a:r>
          </a:p>
          <a:p>
            <a:r>
              <a:rPr lang="en-US" dirty="0"/>
              <a:t>- Fill 100 consumables at a time</a:t>
            </a:r>
          </a:p>
          <a:p>
            <a:r>
              <a:rPr lang="en-US" dirty="0"/>
              <a:t>- Able to be programmed for various cartridges and mouth pieces</a:t>
            </a:r>
          </a:p>
          <a:p>
            <a:r>
              <a:rPr lang="en-US" dirty="0"/>
              <a:t>-  Movement is accurate to 0.1mm</a:t>
            </a:r>
          </a:p>
          <a:p>
            <a:r>
              <a:rPr lang="en-US" dirty="0"/>
              <a:t>- Filling accuracy to less than 0.01ml </a:t>
            </a:r>
          </a:p>
          <a:p>
            <a:r>
              <a:rPr lang="en-US" dirty="0"/>
              <a:t>- Runs on 115 VAC 60 Hz power</a:t>
            </a:r>
          </a:p>
          <a:p>
            <a:r>
              <a:rPr lang="en-US" dirty="0"/>
              <a:t>- Built in Safety lockouts</a:t>
            </a:r>
          </a:p>
          <a:p>
            <a:r>
              <a:rPr lang="en-US" dirty="0"/>
              <a:t>- User programable heat, speed and fill volume controls</a:t>
            </a:r>
          </a:p>
          <a:p>
            <a:r>
              <a:rPr lang="en-US" dirty="0"/>
              <a:t>- Pre-Programmed Cleaning and Purging Routines</a:t>
            </a:r>
          </a:p>
          <a:p>
            <a:r>
              <a:rPr lang="en-US" dirty="0"/>
              <a:t>- Remote back end access over the internet for Software updates and service</a:t>
            </a:r>
          </a:p>
          <a:p>
            <a:r>
              <a:rPr lang="en-US" dirty="0"/>
              <a:t>- </a:t>
            </a:r>
            <a:r>
              <a:rPr lang="fr-FR" b="1" dirty="0" err="1"/>
              <a:t>Footprint</a:t>
            </a:r>
            <a:r>
              <a:rPr lang="fr-FR" b="1" dirty="0"/>
              <a:t> dimensions:</a:t>
            </a:r>
            <a:r>
              <a:rPr lang="fr-FR" dirty="0"/>
              <a:t> 78” X 29.50” x 24.00” ( H x D x W)</a:t>
            </a:r>
          </a:p>
          <a:p>
            <a:pPr>
              <a:buFontTx/>
              <a:buChar char="-"/>
            </a:pPr>
            <a:r>
              <a:rPr lang="en-US" b="1" dirty="0"/>
              <a:t>UL and Canadian UL listed </a:t>
            </a:r>
            <a:r>
              <a:rPr lang="en-US" dirty="0"/>
              <a:t> – UL508A</a:t>
            </a:r>
          </a:p>
          <a:p>
            <a:pPr>
              <a:buFontTx/>
              <a:buChar char="-"/>
            </a:pPr>
            <a:r>
              <a:rPr lang="en-US" b="1" dirty="0"/>
              <a:t>PLUG TYPE: </a:t>
            </a:r>
            <a:r>
              <a:rPr lang="en-US" dirty="0"/>
              <a:t>NEMA</a:t>
            </a:r>
            <a:r>
              <a:rPr lang="en-US" b="1" dirty="0"/>
              <a:t> </a:t>
            </a:r>
            <a:r>
              <a:rPr lang="en-US" dirty="0"/>
              <a:t>5-15P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5334000"/>
            <a:ext cx="223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Cut Sheets Available </a:t>
            </a:r>
            <a:r>
              <a:rPr lang="en-US" dirty="0"/>
              <a:t>:</a:t>
            </a:r>
            <a:endParaRPr lang="en-US" u="sng" dirty="0">
              <a:solidFill>
                <a:srgbClr val="0000FF"/>
              </a:solidFill>
            </a:endParaRPr>
          </a:p>
        </p:txBody>
      </p:sp>
      <p:pic>
        <p:nvPicPr>
          <p:cNvPr id="9" name="Picture 4" descr="Image result for ul listed logo">
            <a:extLst>
              <a:ext uri="{FF2B5EF4-FFF2-40B4-BE49-F238E27FC236}">
                <a16:creationId xmlns:a16="http://schemas.microsoft.com/office/drawing/2014/main" id="{6885D09D-7F8B-514D-87C5-87233ED6B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16470" t="14035" r="58824"/>
          <a:stretch>
            <a:fillRect/>
          </a:stretch>
        </p:blipFill>
        <p:spPr bwMode="auto">
          <a:xfrm>
            <a:off x="1250768" y="5638800"/>
            <a:ext cx="470263" cy="685800"/>
          </a:xfrm>
          <a:prstGeom prst="rect">
            <a:avLst/>
          </a:prstGeom>
          <a:noFill/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710Captain Capping Machine"/>
          <p:cNvPicPr>
            <a:picLocks noChangeAspect="1" noChangeArrowheads="1"/>
          </p:cNvPicPr>
          <p:nvPr/>
        </p:nvPicPr>
        <p:blipFill>
          <a:blip r:embed="rId3"/>
          <a:srcRect l="36491" t="11228" r="36842" b="12982"/>
          <a:stretch>
            <a:fillRect/>
          </a:stretch>
        </p:blipFill>
        <p:spPr bwMode="auto">
          <a:xfrm>
            <a:off x="879330" y="1143000"/>
            <a:ext cx="1581856" cy="4495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17508" y="393275"/>
            <a:ext cx="3908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710Captain Capping Machine</a:t>
            </a:r>
          </a:p>
        </p:txBody>
      </p:sp>
      <p:pic>
        <p:nvPicPr>
          <p:cNvPr id="4" name="Picture 4" descr="Image result for ul listed logo"/>
          <p:cNvPicPr>
            <a:picLocks noChangeAspect="1" noChangeArrowheads="1"/>
          </p:cNvPicPr>
          <p:nvPr/>
        </p:nvPicPr>
        <p:blipFill>
          <a:blip r:embed="rId4"/>
          <a:srcRect l="16470" t="14035" r="58824"/>
          <a:stretch>
            <a:fillRect/>
          </a:stretch>
        </p:blipFill>
        <p:spPr bwMode="auto">
          <a:xfrm>
            <a:off x="1435126" y="5714035"/>
            <a:ext cx="470263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66813" y="1509895"/>
            <a:ext cx="579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cap="all" dirty="0"/>
              <a:t>SPECIFICATIONS:</a:t>
            </a:r>
          </a:p>
          <a:p>
            <a:r>
              <a:rPr lang="en-US" dirty="0"/>
              <a:t>- Caps 100 compression cartridges in less than 30 seconds</a:t>
            </a:r>
          </a:p>
          <a:p>
            <a:r>
              <a:rPr lang="en-US" dirty="0"/>
              <a:t>- CCELL capping capabilities</a:t>
            </a:r>
          </a:p>
          <a:p>
            <a:r>
              <a:rPr lang="en-US" dirty="0"/>
              <a:t>- No calibration required, plug &amp; play</a:t>
            </a:r>
          </a:p>
          <a:p>
            <a:r>
              <a:rPr lang="en-US" dirty="0"/>
              <a:t>- Built-in air compressor</a:t>
            </a:r>
          </a:p>
          <a:p>
            <a:r>
              <a:rPr lang="en-US" dirty="0"/>
              <a:t>- 2-step press process to properly align and lock mouthpieces in place</a:t>
            </a:r>
          </a:p>
          <a:p>
            <a:r>
              <a:rPr lang="en-US" b="1" dirty="0"/>
              <a:t>UL and Canadian UL listed </a:t>
            </a:r>
            <a:r>
              <a:rPr lang="en-US" dirty="0"/>
              <a:t> – UL508A</a:t>
            </a:r>
          </a:p>
          <a:p>
            <a:r>
              <a:rPr lang="en-US" b="1" dirty="0"/>
              <a:t>110VAC/15A</a:t>
            </a:r>
          </a:p>
          <a:p>
            <a:r>
              <a:rPr lang="en-US" b="1" dirty="0"/>
              <a:t>FLA:</a:t>
            </a:r>
            <a:r>
              <a:rPr lang="en-US" dirty="0"/>
              <a:t> 11A</a:t>
            </a:r>
          </a:p>
          <a:p>
            <a:r>
              <a:rPr lang="en-US" b="1" dirty="0"/>
              <a:t>PLUG TYPE: </a:t>
            </a:r>
            <a:r>
              <a:rPr lang="en-US" dirty="0"/>
              <a:t>NEMA</a:t>
            </a:r>
            <a:r>
              <a:rPr lang="en-US" b="1" dirty="0"/>
              <a:t> </a:t>
            </a:r>
            <a:r>
              <a:rPr lang="en-US" dirty="0"/>
              <a:t>5-15P</a:t>
            </a:r>
          </a:p>
          <a:p>
            <a:r>
              <a:rPr lang="en-US" b="1" dirty="0"/>
              <a:t>Weight:</a:t>
            </a:r>
            <a:r>
              <a:rPr lang="en-US" dirty="0"/>
              <a:t> 275lbs - </a:t>
            </a:r>
            <a:r>
              <a:rPr lang="en-US" b="1" dirty="0"/>
              <a:t>Shipping Weight:</a:t>
            </a:r>
            <a:r>
              <a:rPr lang="en-US" dirty="0"/>
              <a:t> 325lbs</a:t>
            </a:r>
          </a:p>
          <a:p>
            <a:r>
              <a:rPr lang="en-US" b="1" dirty="0"/>
              <a:t>Footprint dimensions:</a:t>
            </a:r>
            <a:r>
              <a:rPr lang="en-US" dirty="0"/>
              <a:t> 76” X 24” x 25.5” ( H x D x W)</a:t>
            </a:r>
          </a:p>
          <a:p>
            <a:r>
              <a:rPr lang="en-US" b="1" dirty="0"/>
              <a:t>Packaging Dimensions (Palletized):</a:t>
            </a:r>
            <a:r>
              <a:rPr lang="en-US" dirty="0"/>
              <a:t> 40 x 48 x 75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5791200"/>
            <a:ext cx="223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Cut Sheets Available </a:t>
            </a:r>
            <a:r>
              <a:rPr lang="en-US" dirty="0"/>
              <a:t>: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4" name="Picture 10" descr="Image result for Stainless Steel Service Cart - 28 x 17 x 33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5949">
            <a:off x="7074275" y="3153107"/>
            <a:ext cx="1680113" cy="2240151"/>
          </a:xfrm>
          <a:prstGeom prst="rect">
            <a:avLst/>
          </a:prstGeom>
          <a:noFill/>
        </p:spPr>
      </p:pic>
      <p:pic>
        <p:nvPicPr>
          <p:cNvPr id="11266" name="Picture 2" descr="710eSharkUS"/>
          <p:cNvPicPr>
            <a:picLocks noChangeAspect="1" noChangeArrowheads="1"/>
          </p:cNvPicPr>
          <p:nvPr/>
        </p:nvPicPr>
        <p:blipFill>
          <a:blip r:embed="rId4"/>
          <a:srcRect l="37895" t="16842" r="32632" b="8772"/>
          <a:stretch>
            <a:fillRect/>
          </a:stretch>
        </p:blipFill>
        <p:spPr bwMode="auto">
          <a:xfrm>
            <a:off x="2664352" y="1258517"/>
            <a:ext cx="1600200" cy="4038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19400" y="5153384"/>
            <a:ext cx="1152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710eSharkUS</a:t>
            </a:r>
          </a:p>
        </p:txBody>
      </p:sp>
      <p:pic>
        <p:nvPicPr>
          <p:cNvPr id="11270" name="Picture 6" descr="710Captain Capping Machine"/>
          <p:cNvPicPr>
            <a:picLocks noChangeAspect="1" noChangeArrowheads="1"/>
          </p:cNvPicPr>
          <p:nvPr/>
        </p:nvPicPr>
        <p:blipFill>
          <a:blip r:embed="rId5"/>
          <a:srcRect l="36491" t="11228" r="36842" b="12982"/>
          <a:stretch>
            <a:fillRect/>
          </a:stretch>
        </p:blipFill>
        <p:spPr bwMode="auto">
          <a:xfrm>
            <a:off x="4963574" y="1094772"/>
            <a:ext cx="1421356" cy="403964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0" y="5168444"/>
            <a:ext cx="236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710Captain Capping Machine</a:t>
            </a:r>
          </a:p>
        </p:txBody>
      </p:sp>
      <p:pic>
        <p:nvPicPr>
          <p:cNvPr id="9" name="Picture 4" descr="Image result for ul listed logo"/>
          <p:cNvPicPr>
            <a:picLocks noChangeAspect="1" noChangeArrowheads="1"/>
          </p:cNvPicPr>
          <p:nvPr/>
        </p:nvPicPr>
        <p:blipFill>
          <a:blip r:embed="rId6"/>
          <a:srcRect l="16470" t="14035" r="58824"/>
          <a:stretch>
            <a:fillRect/>
          </a:stretch>
        </p:blipFill>
        <p:spPr bwMode="auto">
          <a:xfrm>
            <a:off x="5410200" y="5486400"/>
            <a:ext cx="470263" cy="685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954935" y="6172199"/>
            <a:ext cx="23760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err="1"/>
              <a:t>Footprint</a:t>
            </a:r>
            <a:r>
              <a:rPr lang="fr-FR" sz="1200" b="1" dirty="0"/>
              <a:t> dimensions:</a:t>
            </a:r>
            <a:endParaRPr lang="fr-FR" sz="1200" dirty="0"/>
          </a:p>
          <a:p>
            <a:r>
              <a:rPr lang="fr-FR" sz="1200" dirty="0"/>
              <a:t>76” X 24” x 25.5” ( H x D x W)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4600" y="6172200"/>
            <a:ext cx="2275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 err="1"/>
              <a:t>Footprint</a:t>
            </a:r>
            <a:r>
              <a:rPr lang="fr-FR" sz="1200" b="1" dirty="0"/>
              <a:t> dimensions:</a:t>
            </a:r>
            <a:r>
              <a:rPr lang="fr-FR" sz="1200" dirty="0"/>
              <a:t> </a:t>
            </a:r>
          </a:p>
          <a:p>
            <a:r>
              <a:rPr lang="fr-FR" sz="1200" dirty="0"/>
              <a:t>78” X 29.50” x 24.00” ( H x D x W)</a:t>
            </a:r>
          </a:p>
        </p:txBody>
      </p:sp>
      <p:pic>
        <p:nvPicPr>
          <p:cNvPr id="11272" name="Picture 8" descr="Image result for stainless steel table png transparen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71210">
            <a:off x="324850" y="3644661"/>
            <a:ext cx="2093500" cy="144870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17939" y="118768"/>
            <a:ext cx="530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Efficient, Reliable Process - Process Flow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1752600"/>
            <a:ext cx="2355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100 Pens to Rack</a:t>
            </a:r>
          </a:p>
          <a:p>
            <a:endParaRPr lang="en-US" sz="1600" dirty="0"/>
          </a:p>
          <a:p>
            <a:r>
              <a:rPr lang="en-US" sz="1600" dirty="0"/>
              <a:t>Stack efficiently for access</a:t>
            </a:r>
          </a:p>
          <a:p>
            <a:endParaRPr lang="en-US" sz="1600" dirty="0"/>
          </a:p>
          <a:p>
            <a:r>
              <a:rPr lang="en-US" sz="1600" dirty="0"/>
              <a:t>Streamlined Process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427" y="697468"/>
            <a:ext cx="2170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</a:t>
            </a:r>
            <a:r>
              <a:rPr lang="en-US" b="1" dirty="0">
                <a:solidFill>
                  <a:srgbClr val="0000FF"/>
                </a:solidFill>
              </a:rPr>
              <a:t>  Stack Empty Pens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41850" y="697468"/>
            <a:ext cx="169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</a:t>
            </a:r>
            <a:r>
              <a:rPr lang="en-US" b="1" dirty="0">
                <a:solidFill>
                  <a:srgbClr val="0000FF"/>
                </a:solidFill>
              </a:rPr>
              <a:t>  Load for FILL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800" y="69746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</a:t>
            </a:r>
            <a:r>
              <a:rPr lang="en-US" b="1" dirty="0">
                <a:solidFill>
                  <a:srgbClr val="0000FF"/>
                </a:solidFill>
              </a:rPr>
              <a:t>  Load CAPS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697468"/>
            <a:ext cx="22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</a:t>
            </a:r>
            <a:r>
              <a:rPr lang="en-US" b="1" dirty="0">
                <a:solidFill>
                  <a:srgbClr val="0000FF"/>
                </a:solidFill>
              </a:rPr>
              <a:t>  Move to Packaging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6694" y="1752600"/>
            <a:ext cx="1795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100 Pens Racks</a:t>
            </a:r>
          </a:p>
          <a:p>
            <a:endParaRPr lang="en-US" sz="1600" dirty="0"/>
          </a:p>
          <a:p>
            <a:r>
              <a:rPr lang="en-US" sz="1600" dirty="0"/>
              <a:t>Move to Packaging </a:t>
            </a:r>
          </a:p>
        </p:txBody>
      </p:sp>
      <p:sp>
        <p:nvSpPr>
          <p:cNvPr id="11276" name="AutoShape 12" descr="Image result for certified pro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8" name="Picture 14" descr="certification-program-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5753100"/>
            <a:ext cx="1045972" cy="1104900"/>
          </a:xfrm>
          <a:prstGeom prst="rect">
            <a:avLst/>
          </a:prstGeom>
          <a:noFill/>
        </p:spPr>
      </p:pic>
      <p:pic>
        <p:nvPicPr>
          <p:cNvPr id="23" name="Picture 4" descr="Image result for ul listed logo">
            <a:extLst>
              <a:ext uri="{FF2B5EF4-FFF2-40B4-BE49-F238E27FC236}">
                <a16:creationId xmlns:a16="http://schemas.microsoft.com/office/drawing/2014/main" id="{A80662C9-75F8-6642-B925-19AE21CC8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 l="16470" t="14035" r="58824"/>
          <a:stretch>
            <a:fillRect/>
          </a:stretch>
        </p:blipFill>
        <p:spPr bwMode="auto">
          <a:xfrm>
            <a:off x="3200400" y="5486400"/>
            <a:ext cx="470263" cy="685800"/>
          </a:xfrm>
          <a:prstGeom prst="rect">
            <a:avLst/>
          </a:prstGeom>
          <a:noFill/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loor Pl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762000"/>
            <a:ext cx="7046558" cy="609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3188" y="271273"/>
            <a:ext cx="5853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FF"/>
                </a:solidFill>
              </a:rPr>
              <a:t>Manufacturing / Packaging</a:t>
            </a:r>
            <a:r>
              <a:rPr lang="en-US" b="1" dirty="0">
                <a:solidFill>
                  <a:srgbClr val="0000FF"/>
                </a:solidFill>
              </a:rPr>
              <a:t>: 12 ft x 8 ft</a:t>
            </a:r>
          </a:p>
          <a:p>
            <a:pPr algn="ctr"/>
            <a:r>
              <a:rPr lang="en-US" b="1" dirty="0"/>
              <a:t>Sample Floor Plan </a:t>
            </a:r>
            <a:r>
              <a:rPr lang="en-US" dirty="0"/>
              <a:t>– Process Work Flow and Space Allocation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81400" y="2435423"/>
            <a:ext cx="838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2435423"/>
            <a:ext cx="838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121223"/>
            <a:ext cx="609600" cy="160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38800" y="3121223"/>
            <a:ext cx="609600" cy="160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2283022"/>
            <a:ext cx="3962400" cy="262572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875506" y="3577629"/>
            <a:ext cx="26670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5110928" y="3577629"/>
            <a:ext cx="26670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28800" y="36685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8ft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69067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8ft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2876373" y="2166341"/>
            <a:ext cx="3427412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91489" y="1890926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12 ft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657600" y="2511623"/>
            <a:ext cx="684212" cy="158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802188" y="2511623"/>
            <a:ext cx="684212" cy="158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640388" y="3197424"/>
            <a:ext cx="608012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2438401" y="3197423"/>
            <a:ext cx="608012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0" y="25116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2ft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53000" y="25116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2ft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31974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2ft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31974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2ft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791494" y="3996729"/>
            <a:ext cx="14478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990306" y="3996729"/>
            <a:ext cx="14478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3277394" y="2891829"/>
            <a:ext cx="7620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4418806" y="2891829"/>
            <a:ext cx="7620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81400" y="2768024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2.5ft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1198" y="2768024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2.5ft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14600" y="38070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6ft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38800" y="388322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6ft</a:t>
            </a:r>
          </a:p>
        </p:txBody>
      </p:sp>
      <p:pic>
        <p:nvPicPr>
          <p:cNvPr id="17412" name="Picture 4" descr="Image result for 2 shoes footprint png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426023"/>
            <a:ext cx="381000" cy="381000"/>
          </a:xfrm>
          <a:prstGeom prst="rect">
            <a:avLst/>
          </a:prstGeom>
          <a:noFill/>
        </p:spPr>
      </p:pic>
      <p:pic>
        <p:nvPicPr>
          <p:cNvPr id="52" name="Picture 4" descr="Image result for 2 shoes footprint png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369448">
            <a:off x="3133355" y="3742955"/>
            <a:ext cx="381000" cy="381000"/>
          </a:xfrm>
          <a:prstGeom prst="rect">
            <a:avLst/>
          </a:prstGeom>
          <a:noFill/>
        </p:spPr>
      </p:pic>
      <p:pic>
        <p:nvPicPr>
          <p:cNvPr id="53" name="Picture 4" descr="Image result for 2 shoes footprint png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426023"/>
            <a:ext cx="381000" cy="381000"/>
          </a:xfrm>
          <a:prstGeom prst="rect">
            <a:avLst/>
          </a:prstGeom>
          <a:noFill/>
        </p:spPr>
      </p:pic>
      <p:pic>
        <p:nvPicPr>
          <p:cNvPr id="54" name="Picture 4" descr="Image result for 2 shoes footprint png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215584">
            <a:off x="5191540" y="3893163"/>
            <a:ext cx="381000" cy="38100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3124200" y="41148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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05950" y="334982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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39350" y="3352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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1600" y="426422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Wingdings"/>
              </a:rPr>
              <a:t>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4600" y="4264223"/>
            <a:ext cx="4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PRE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10000" y="3045023"/>
            <a:ext cx="465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FILL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53000" y="304502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CAP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38800" y="4340423"/>
            <a:ext cx="57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POST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BD77B9-1F0A-8845-8203-EABF15E616F7}"/>
              </a:ext>
            </a:extLst>
          </p:cNvPr>
          <p:cNvSpPr txBox="1"/>
          <p:nvPr/>
        </p:nvSpPr>
        <p:spPr>
          <a:xfrm>
            <a:off x="2971800" y="5562600"/>
            <a:ext cx="5105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1. Area to unpack pre-racked trays of Cartridges</a:t>
            </a:r>
          </a:p>
          <a:p>
            <a:r>
              <a:rPr lang="en-US" sz="1400" dirty="0"/>
              <a:t>2. Filling Machine</a:t>
            </a:r>
          </a:p>
          <a:p>
            <a:r>
              <a:rPr lang="en-US" sz="1400" dirty="0"/>
              <a:t>3. Capping Machine</a:t>
            </a:r>
          </a:p>
          <a:p>
            <a:r>
              <a:rPr lang="en-US" sz="1400" dirty="0"/>
              <a:t>4. Area to prepare fully filled and capped Cartridges to be packaged</a:t>
            </a:r>
            <a:r>
              <a:rPr lang="en-US" dirty="0"/>
              <a:t> </a:t>
            </a:r>
          </a:p>
        </p:txBody>
      </p:sp>
      <p:pic>
        <p:nvPicPr>
          <p:cNvPr id="50" name="Picture 4" descr="Image result for 2 shoes footprint png transparent">
            <a:extLst>
              <a:ext uri="{FF2B5EF4-FFF2-40B4-BE49-F238E27FC236}">
                <a16:creationId xmlns:a16="http://schemas.microsoft.com/office/drawing/2014/main" id="{CF621272-8E6E-1A4B-B8B7-2D6832130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5854" y="5029200"/>
            <a:ext cx="278359" cy="278359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AEE497-1C02-DA49-B48F-41EF893AB125}"/>
              </a:ext>
            </a:extLst>
          </p:cNvPr>
          <p:cNvSpPr txBox="1"/>
          <p:nvPr/>
        </p:nvSpPr>
        <p:spPr>
          <a:xfrm>
            <a:off x="5654454" y="5026223"/>
            <a:ext cx="1345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Single Operator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3543300" y="2319535"/>
            <a:ext cx="23018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895600" y="5178623"/>
            <a:ext cx="228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00400" y="5026223"/>
            <a:ext cx="1920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Electrical Point of Entry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48000" y="1143000"/>
            <a:ext cx="3244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/>
              <a:t>Electrical</a:t>
            </a:r>
            <a:r>
              <a:rPr lang="en-US" sz="1200" dirty="0"/>
              <a:t>: If Wall Clearance (Not up against Wall)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 Fed Overhead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/>
              <a:t> Cord Real – Machine Mount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Saw Cut Slab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05000" y="5334000"/>
            <a:ext cx="762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830296" y="4953000"/>
            <a:ext cx="8367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ROOM</a:t>
            </a:r>
          </a:p>
          <a:p>
            <a:pPr algn="ctr"/>
            <a:r>
              <a:rPr lang="en-US" sz="1600" b="1" dirty="0"/>
              <a:t>NOT TO</a:t>
            </a:r>
          </a:p>
          <a:p>
            <a:pPr algn="ctr"/>
            <a:r>
              <a:rPr lang="en-US" sz="1600" b="1" dirty="0"/>
              <a:t>SCALE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4419600"/>
            <a:ext cx="83388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10 ft x 8 ft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676400" y="1676400"/>
            <a:ext cx="228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676400" y="41910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239000" y="4114800"/>
            <a:ext cx="228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239000" y="1600200"/>
            <a:ext cx="228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828800" y="5715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90800" y="5715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5370512" y="2324100"/>
            <a:ext cx="23018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>
            <a:off x="3048000" y="3124200"/>
            <a:ext cx="533400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24200" y="2819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2ft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10eSharkUS"/>
          <p:cNvPicPr>
            <a:picLocks noChangeAspect="1" noChangeArrowheads="1"/>
          </p:cNvPicPr>
          <p:nvPr/>
        </p:nvPicPr>
        <p:blipFill>
          <a:blip r:embed="rId3"/>
          <a:srcRect l="37895" t="16842" r="32632" b="8772"/>
          <a:stretch>
            <a:fillRect/>
          </a:stretch>
        </p:blipFill>
        <p:spPr bwMode="auto">
          <a:xfrm>
            <a:off x="609600" y="762000"/>
            <a:ext cx="1600200" cy="4038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5800" y="4724400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710eSharkUS</a:t>
            </a:r>
          </a:p>
        </p:txBody>
      </p:sp>
      <p:pic>
        <p:nvPicPr>
          <p:cNvPr id="4" name="Picture 3" descr="Image result for ul listed logo"/>
          <p:cNvPicPr>
            <a:picLocks noChangeAspect="1" noChangeArrowheads="1"/>
          </p:cNvPicPr>
          <p:nvPr/>
        </p:nvPicPr>
        <p:blipFill>
          <a:blip r:embed="rId4"/>
          <a:srcRect l="16470" t="14035" r="58824"/>
          <a:stretch>
            <a:fillRect/>
          </a:stretch>
        </p:blipFill>
        <p:spPr bwMode="auto">
          <a:xfrm>
            <a:off x="1056397" y="5181600"/>
            <a:ext cx="685800" cy="1000125"/>
          </a:xfrm>
          <a:prstGeom prst="rect">
            <a:avLst/>
          </a:prstGeom>
          <a:noFill/>
        </p:spPr>
      </p:pic>
      <p:sp>
        <p:nvSpPr>
          <p:cNvPr id="14338" name="AutoShape 2" descr="https://cdn.shopify.com/s/files/1/0034/2140/5257/t/11/assets/WebLogoAsset-1.svg?75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Image result for convect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2" name="Picture 6" descr="Image result for convectiu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5800" y="457200"/>
            <a:ext cx="3403600" cy="1914525"/>
          </a:xfrm>
          <a:prstGeom prst="rect">
            <a:avLst/>
          </a:prstGeom>
          <a:noFill/>
        </p:spPr>
      </p:pic>
      <p:pic>
        <p:nvPicPr>
          <p:cNvPr id="14346" name="Picture 10" descr="Image result for packaging equipment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2514600"/>
            <a:ext cx="1524001" cy="15240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257800" y="2743200"/>
            <a:ext cx="2273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Equipment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</a:rPr>
              <a:t>Financing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4724400"/>
            <a:ext cx="6241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/>
              <a:t> Qualified, Credit Worthy customers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Equipment Financing Available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Pay out of Cash Flow </a:t>
            </a:r>
            <a:r>
              <a:rPr lang="en-US" sz="2400" dirty="0" err="1"/>
              <a:t>vs</a:t>
            </a:r>
            <a:r>
              <a:rPr lang="en-US" sz="2400" b="1" dirty="0"/>
              <a:t> Upfront Capital Outlay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r>
              <a:rPr lang="en-US" dirty="0"/>
              <a:t> Page </a:t>
            </a:r>
            <a:fld id="{0B32DCC1-9DCF-47C3-A0BD-92770B5EE46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314</Words>
  <Application>Microsoft Office PowerPoint</Application>
  <PresentationFormat>On-screen Show (4:3)</PresentationFormat>
  <Paragraphs>103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Brett Macker</cp:lastModifiedBy>
  <cp:revision>51</cp:revision>
  <dcterms:created xsi:type="dcterms:W3CDTF">2019-09-03T20:05:09Z</dcterms:created>
  <dcterms:modified xsi:type="dcterms:W3CDTF">2019-09-19T18:29:32Z</dcterms:modified>
</cp:coreProperties>
</file>